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1DA0FC-8A2A-E9CE-A12E-BA6417799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7502A67-3D70-B96D-FD68-CD5B4AFD2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DD14D6-3333-6EFA-0FF7-F5DE94351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F7C38-CFE6-F719-9CD9-FFCD59E1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92E35F-2DB1-B592-C9BD-8A7D9BC71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9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0601EC-A0E4-1166-FD50-58794A0D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D91D7B-27EF-213F-8CE1-CC93FE8C6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7991FA-7278-6082-A782-7D880D7A0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19EF83-A034-4FE4-7B6C-A8C0E27AE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88DDE8-F1A6-1B88-D170-1BF4B15B4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599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EEFE05C-2BC6-4720-9C6D-F2C0064332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48B0C2-84F1-6A3E-23FE-924787D7B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D973D5-3BB1-E6E0-9637-E7ADA1806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EE4547-E699-8F3E-216A-6888C2F2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D69E00-ADEA-0405-265B-A4864907F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099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5FD0D7-7A64-64C9-FAA4-BEDA901A9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2FB132-D4CA-A9FB-2EAB-2A7389802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A39B84-3F8B-6451-BD3C-13B12DC9C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E1B982-6FE5-E23F-0906-8E228C0FC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7CA9A5-480F-1B42-CFF6-C38DF4F08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31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CF2D13-D930-744F-DE42-F9AE7CE8F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CA05A4-8878-2860-94E4-87E481036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77EEDB-8EF8-CF9F-7D02-D10D349D8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D0A4AC-7567-31B4-DD99-690F3C134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556681-F4E2-7509-33E4-16A26A16E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58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0D1700-2BB7-4FE6-A2D9-CB74AA7B7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E04C22-23FC-5B5A-E217-F9B1A91A99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85D09E-4952-F6E0-51C7-187040E7A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9CBC78-4092-795F-9F22-30BDDD97B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AF2DC-3F7C-6600-9EC7-E73965463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7A7F85-DD17-358E-294B-9D716D8E1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40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AC6D60-FB8D-82C6-0D92-C60A895A6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94F09C-CEB9-FC97-5565-E49766C42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B6B13C-D912-C822-67CA-FC97F0C5A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FA017DB-58FB-B923-B330-FBCA3C701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48A12EB-4381-72CF-F96E-1D708E8C46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B7CF4B6-838A-1972-1BDE-B0E14D8E5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20F464-A4E4-8E7F-BB0B-3DD8F5C50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1613016-C940-D116-B6F3-F6808EC9F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92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1E51D7-E791-420F-249B-ECFECDD91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72B32E-76DD-C0B2-CCF2-B407E87C6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8898BC3-82A9-95B0-DC14-9C9C71EB3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D557BC-529E-97D3-7B94-DDF965C91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98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EAFB84C-DB5D-9AAF-A2D0-0A79315B1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B96705D-C686-28FE-CE43-05E93479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A26B79-8EA7-1578-C301-8AE63A308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407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ECBE98-29B6-06ED-F12C-036852E23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F44862-8AC7-F5A5-B67C-FF7441803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75727A-62C2-2F7F-0B2C-DEAF920162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0045B5-ACDE-AA8C-C0F8-EFB33B569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EAAE81-DF40-C51D-4AC3-B65AACE13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D06933-18DE-5E7C-9F30-AA82372B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01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699B5D-6CAF-DAE3-892B-EDB440C37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0154228-4965-BE63-5C39-00473F5437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B1A4B47-42B9-B33F-B26E-02C4B3C27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28D278-83CD-8244-F946-35A7CA9E2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9DFFB1-321E-15D3-6C1F-45AB010AC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2B615B-0E04-FE93-EE13-1D723063D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805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8309D86-E0D5-59EB-C3A6-77D14D4A2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B6D86F-41C4-3717-9D49-56FDD5326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1D4ACB-36FB-A5EC-090F-76059DF0D9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13C4B7-82C0-4638-9A25-FB8AB0D7794E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2C9A25-F3EF-7436-86CB-EE7DDE6FA4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15B0EA-D73B-5174-94B7-250354BE9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497A53-06F4-4E36-92C0-E637F2C7C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30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473340E-D65C-25B3-0359-6BCD06A37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767695"/>
              </p:ext>
            </p:extLst>
          </p:nvPr>
        </p:nvGraphicFramePr>
        <p:xfrm>
          <a:off x="447039" y="1231900"/>
          <a:ext cx="11297922" cy="439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82987">
                  <a:extLst>
                    <a:ext uri="{9D8B030D-6E8A-4147-A177-3AD203B41FA5}">
                      <a16:colId xmlns:a16="http://schemas.microsoft.com/office/drawing/2014/main" val="1378528248"/>
                    </a:ext>
                  </a:extLst>
                </a:gridCol>
                <a:gridCol w="1882987">
                  <a:extLst>
                    <a:ext uri="{9D8B030D-6E8A-4147-A177-3AD203B41FA5}">
                      <a16:colId xmlns:a16="http://schemas.microsoft.com/office/drawing/2014/main" val="3176760873"/>
                    </a:ext>
                  </a:extLst>
                </a:gridCol>
                <a:gridCol w="1882987">
                  <a:extLst>
                    <a:ext uri="{9D8B030D-6E8A-4147-A177-3AD203B41FA5}">
                      <a16:colId xmlns:a16="http://schemas.microsoft.com/office/drawing/2014/main" val="431769266"/>
                    </a:ext>
                  </a:extLst>
                </a:gridCol>
                <a:gridCol w="1882987">
                  <a:extLst>
                    <a:ext uri="{9D8B030D-6E8A-4147-A177-3AD203B41FA5}">
                      <a16:colId xmlns:a16="http://schemas.microsoft.com/office/drawing/2014/main" val="1350556532"/>
                    </a:ext>
                  </a:extLst>
                </a:gridCol>
                <a:gridCol w="1882987">
                  <a:extLst>
                    <a:ext uri="{9D8B030D-6E8A-4147-A177-3AD203B41FA5}">
                      <a16:colId xmlns:a16="http://schemas.microsoft.com/office/drawing/2014/main" val="3575867330"/>
                    </a:ext>
                  </a:extLst>
                </a:gridCol>
                <a:gridCol w="1882987">
                  <a:extLst>
                    <a:ext uri="{9D8B030D-6E8A-4147-A177-3AD203B41FA5}">
                      <a16:colId xmlns:a16="http://schemas.microsoft.com/office/drawing/2014/main" val="467374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評価方法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/>
                        <a:t>A</a:t>
                      </a:r>
                      <a:r>
                        <a:rPr kumimoji="1" lang="ja-JP" altLang="en-US" sz="1200" b="1" dirty="0"/>
                        <a:t>（十分できる）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/>
                        <a:t>B</a:t>
                      </a:r>
                      <a:r>
                        <a:rPr kumimoji="1" lang="ja-JP" altLang="en-US" sz="1200" b="1" dirty="0"/>
                        <a:t>（できる）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u="none" strike="noStrike" kern="1200" baseline="0" dirty="0">
                          <a:solidFill>
                            <a:schemeClr val="lt1"/>
                          </a:solidFill>
                        </a:rPr>
                        <a:t>C</a:t>
                      </a:r>
                      <a:r>
                        <a:rPr kumimoji="1" lang="ja-JP" altLang="en-US" sz="1200" b="1" u="none" strike="noStrike" kern="1200" baseline="0" dirty="0">
                          <a:solidFill>
                            <a:schemeClr val="lt1"/>
                          </a:solidFill>
                        </a:rPr>
                        <a:t>（一部できる）</a:t>
                      </a:r>
                      <a:endParaRPr kumimoji="1" lang="ja-JP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/>
                        <a:t>D</a:t>
                      </a:r>
                      <a:r>
                        <a:rPr kumimoji="1" lang="ja-JP" altLang="en-US" sz="1200" b="1" dirty="0"/>
                        <a:t>（要支援）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284075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①</a:t>
                      </a: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社会とのつながりの把握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ワークシートの記述内容とグループでの発言をもとに評価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u="none" strike="noStrike" kern="1200" baseline="0" dirty="0">
                          <a:solidFill>
                            <a:schemeClr val="dk1"/>
                          </a:solidFill>
                        </a:rPr>
                        <a:t>B </a:t>
                      </a:r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に加え、その領域の主な課題や将来の可能性まで捉えられる。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/>
                        <a:t>C </a:t>
                      </a:r>
                      <a:r>
                        <a:rPr kumimoji="1" lang="ja-JP" altLang="en-US" sz="1200" dirty="0"/>
                        <a:t>に加え、その人たちがどのようにつながり合っているかまで想像できる。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身近なテーマを、社会の中でどんな人たちが支えているか想像できる。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身近なテーマを、社会の中でどんな人たちが支えているか想像しにくい。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400623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②</a:t>
                      </a: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気づき・疑問の言語化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ワークシートの記述内容とグループでの発言をもとに評価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u="none" strike="noStrike" kern="1200" baseline="0" dirty="0">
                          <a:solidFill>
                            <a:schemeClr val="dk1"/>
                          </a:solidFill>
                        </a:rPr>
                        <a:t>B </a:t>
                      </a:r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に加え、事実と感想を切り分けたり、理由や背景まで言語化したりする等、思考を整理できる。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経験をもとに、気づき・疑問を幅広く言語化して挙げることができる。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経験をもとに気づき・疑問を言語化することはできるが、数が少なく、幅も限定的。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言語化が苦手で、そもそも経験から気づき・疑問が生まれにくい。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6885387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③</a:t>
                      </a: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見方・考え方の広がり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グループでの発言とワークシートの振り返り欄をもとに評価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u="none" strike="noStrike" kern="1200" baseline="0" dirty="0">
                          <a:solidFill>
                            <a:schemeClr val="dk1"/>
                          </a:solidFill>
                        </a:rPr>
                        <a:t>B </a:t>
                      </a:r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に加え、自分と異なる意見や、自分の持っていない視点を求め、日々考えを磨いている。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他者の意見をじっくりと聞き、自分の考えに積極的に取り入れようとする。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他者の意見を聞いて理解は示すが、その視点を自分の考えに取り入れることは弱い。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他者の視点を受け取り、自分の考えに取り入れることがほとんど見られない。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5571718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④</a:t>
                      </a: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関心起点で動く姿勢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授業中および授業後の行動観察をもとに評価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u="none" strike="noStrike" kern="1200" baseline="0" dirty="0">
                          <a:solidFill>
                            <a:schemeClr val="dk1"/>
                          </a:solidFill>
                        </a:rPr>
                        <a:t>B </a:t>
                      </a:r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に加え、関心の軸をもとに、やりたいことを自分で決めて行動できる。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「自分はこれが気になる」という関心の軸をもとに、自分なりに考えを進められる。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「自分はこれが気になる」という関心の軸はなんとなくあるが、思考や行動に結びつけられていない。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none" strike="noStrike" kern="1200" baseline="0" dirty="0">
                          <a:solidFill>
                            <a:schemeClr val="dk1"/>
                          </a:solidFill>
                        </a:rPr>
                        <a:t>「自分はこれが気になる」という関心の軸があまりなく、受け身になりやすい。</a:t>
                      </a:r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6017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9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419</Words>
  <Application>Microsoft Office PowerPoint</Application>
  <PresentationFormat>ワイド画面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2026-03-17T04:47:37Z</dcterms:created>
  <dcterms:modified xsi:type="dcterms:W3CDTF">2026-03-17T04:55:56Z</dcterms:modified>
</cp:coreProperties>
</file>